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90" r:id="rId3"/>
    <p:sldId id="289" r:id="rId4"/>
    <p:sldId id="260" r:id="rId5"/>
    <p:sldId id="261" r:id="rId6"/>
    <p:sldId id="263" r:id="rId7"/>
    <p:sldId id="262" r:id="rId8"/>
    <p:sldId id="28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7" r:id="rId18"/>
    <p:sldId id="285" r:id="rId19"/>
    <p:sldId id="273" r:id="rId20"/>
    <p:sldId id="283" r:id="rId21"/>
    <p:sldId id="286" r:id="rId22"/>
    <p:sldId id="274" r:id="rId23"/>
    <p:sldId id="275" r:id="rId24"/>
    <p:sldId id="288" r:id="rId25"/>
    <p:sldId id="280" r:id="rId26"/>
    <p:sldId id="279" r:id="rId27"/>
    <p:sldId id="281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9"/>
    <p:restoredTop sz="94376"/>
  </p:normalViewPr>
  <p:slideViewPr>
    <p:cSldViewPr snapToGrid="0">
      <p:cViewPr varScale="1">
        <p:scale>
          <a:sx n="85" d="100"/>
          <a:sy n="85" d="100"/>
        </p:scale>
        <p:origin x="184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4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24575,'9'0'0,"-5"0"0,0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telas de preenchimento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visao</a:t>
            </a:r>
            <a:r>
              <a:rPr lang="pt-BR" dirty="0"/>
              <a:t> desktop</a:t>
            </a:r>
          </a:p>
          <a:p>
            <a:endParaRPr lang="pt-BR" dirty="0"/>
          </a:p>
          <a:p>
            <a:r>
              <a:rPr lang="pt-BR" dirty="0"/>
              <a:t>2 - </a:t>
            </a:r>
            <a:r>
              <a:rPr lang="pt-BR" dirty="0" err="1"/>
              <a:t>visao</a:t>
            </a:r>
            <a:r>
              <a:rPr lang="pt-BR" dirty="0"/>
              <a:t> mobile</a:t>
            </a:r>
          </a:p>
          <a:p>
            <a:endParaRPr lang="pt-BR" dirty="0"/>
          </a:p>
          <a:p>
            <a:r>
              <a:rPr lang="pt-BR" dirty="0"/>
              <a:t>esses links </a:t>
            </a:r>
            <a:r>
              <a:rPr lang="pt-BR" dirty="0" err="1"/>
              <a:t>sao</a:t>
            </a:r>
            <a:r>
              <a:rPr lang="pt-BR" dirty="0"/>
              <a:t> </a:t>
            </a:r>
            <a:r>
              <a:rPr lang="pt-BR" dirty="0" err="1"/>
              <a:t>personalizaveis</a:t>
            </a:r>
            <a:r>
              <a:rPr lang="pt-BR" dirty="0"/>
              <a:t>, pode ter apenas campo estoque ( caso do comprador definir demanda de compra ) </a:t>
            </a:r>
          </a:p>
          <a:p>
            <a:r>
              <a:rPr lang="pt-BR" dirty="0"/>
              <a:t>ou</a:t>
            </a:r>
          </a:p>
          <a:p>
            <a:r>
              <a:rPr lang="pt-BR" dirty="0"/>
              <a:t>campo estoque e demanda de compra ( onde o </a:t>
            </a:r>
            <a:r>
              <a:rPr lang="pt-BR" dirty="0" err="1"/>
              <a:t>responsavel</a:t>
            </a:r>
            <a:r>
              <a:rPr lang="pt-BR" dirty="0"/>
              <a:t> pelo preenchimento </a:t>
            </a:r>
            <a:r>
              <a:rPr lang="pt-BR" dirty="0" err="1"/>
              <a:t>ja</a:t>
            </a:r>
            <a:r>
              <a:rPr lang="pt-BR" dirty="0"/>
              <a:t> sugere a demanda )</a:t>
            </a:r>
          </a:p>
          <a:p>
            <a:r>
              <a:rPr lang="pt-BR" dirty="0"/>
              <a:t>e</a:t>
            </a:r>
          </a:p>
          <a:p>
            <a:r>
              <a:rPr lang="pt-BR" dirty="0"/>
              <a:t>uma </a:t>
            </a:r>
            <a:r>
              <a:rPr lang="pt-BR" dirty="0" err="1"/>
              <a:t>opcao</a:t>
            </a:r>
            <a:r>
              <a:rPr lang="pt-BR" dirty="0"/>
              <a:t> onde </a:t>
            </a:r>
            <a:r>
              <a:rPr lang="pt-BR" dirty="0" err="1"/>
              <a:t>ja</a:t>
            </a:r>
            <a:r>
              <a:rPr lang="pt-BR" dirty="0"/>
              <a:t> fica estabelecido no sistema uma demanda </a:t>
            </a:r>
            <a:r>
              <a:rPr lang="pt-BR" dirty="0" err="1"/>
              <a:t>automatica</a:t>
            </a:r>
            <a:r>
              <a:rPr lang="pt-BR" dirty="0"/>
              <a:t> ( uma vez preenchido o estoque 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867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Apos o preenchimento da </a:t>
            </a:r>
            <a:r>
              <a:rPr lang="pt-BR" dirty="0" err="1"/>
              <a:t>requisicao</a:t>
            </a:r>
            <a:endParaRPr lang="pt-BR" dirty="0"/>
          </a:p>
          <a:p>
            <a:endParaRPr lang="pt-BR" dirty="0"/>
          </a:p>
          <a:p>
            <a:r>
              <a:rPr lang="pt-BR" dirty="0"/>
              <a:t>o sistema </a:t>
            </a:r>
            <a:r>
              <a:rPr lang="pt-BR" dirty="0" err="1"/>
              <a:t>ja</a:t>
            </a:r>
            <a:r>
              <a:rPr lang="pt-BR" dirty="0"/>
              <a:t> lista os itens para que se efetive a </a:t>
            </a:r>
            <a:r>
              <a:rPr lang="pt-BR" dirty="0" err="1"/>
              <a:t>cotacao</a:t>
            </a:r>
            <a:r>
              <a:rPr lang="pt-BR" dirty="0"/>
              <a:t> dos itens de </a:t>
            </a:r>
            <a:r>
              <a:rPr lang="pt-BR" dirty="0" err="1"/>
              <a:t>cotacao</a:t>
            </a:r>
            <a:r>
              <a:rPr lang="pt-BR" dirty="0"/>
              <a:t> e compra dos itens exclusivos</a:t>
            </a:r>
          </a:p>
          <a:p>
            <a:endParaRPr lang="pt-BR" dirty="0"/>
          </a:p>
          <a:p>
            <a:r>
              <a:rPr lang="pt-BR" dirty="0"/>
              <a:t>Vale a </a:t>
            </a:r>
            <a:r>
              <a:rPr lang="pt-BR" dirty="0" err="1"/>
              <a:t>observacao</a:t>
            </a:r>
            <a:r>
              <a:rPr lang="pt-BR" dirty="0"/>
              <a:t> para compra de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que o sistema agrupa as demandas de todos os </a:t>
            </a:r>
            <a:r>
              <a:rPr lang="pt-BR" dirty="0" err="1"/>
              <a:t>cnpjs</a:t>
            </a:r>
            <a:r>
              <a:rPr lang="pt-BR" dirty="0"/>
              <a:t> como no exemplo deste arroz onde 4 casas fizeram a </a:t>
            </a:r>
            <a:r>
              <a:rPr lang="pt-BR" dirty="0" err="1"/>
              <a:t>solicitacao</a:t>
            </a:r>
            <a:r>
              <a:rPr lang="pt-BR" dirty="0"/>
              <a:t> e a demanda total foi de 72 </a:t>
            </a:r>
            <a:r>
              <a:rPr lang="pt-BR" dirty="0" err="1"/>
              <a:t>Kilos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886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Uma vez o </a:t>
            </a:r>
            <a:r>
              <a:rPr lang="pt-BR" dirty="0" err="1"/>
              <a:t>botao</a:t>
            </a:r>
            <a:r>
              <a:rPr lang="pt-BR" dirty="0"/>
              <a:t> de </a:t>
            </a:r>
            <a:r>
              <a:rPr lang="pt-BR" dirty="0" err="1"/>
              <a:t>cotacao</a:t>
            </a:r>
            <a:r>
              <a:rPr lang="pt-BR" dirty="0"/>
              <a:t> acionado</a:t>
            </a:r>
          </a:p>
          <a:p>
            <a:endParaRPr lang="pt-BR" dirty="0"/>
          </a:p>
          <a:p>
            <a:r>
              <a:rPr lang="pt-BR" dirty="0"/>
              <a:t>o sistema notifica cada fornecedor via </a:t>
            </a:r>
            <a:r>
              <a:rPr lang="pt-BR" dirty="0" err="1"/>
              <a:t>whatsapp</a:t>
            </a:r>
            <a:endParaRPr lang="pt-BR" dirty="0"/>
          </a:p>
          <a:p>
            <a:r>
              <a:rPr lang="pt-BR" dirty="0"/>
              <a:t>mandando nominalmente o link para o preenchimento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1 - o link e enviado do numero </a:t>
            </a:r>
            <a:r>
              <a:rPr lang="pt-BR" dirty="0" err="1"/>
              <a:t>ja</a:t>
            </a:r>
            <a:r>
              <a:rPr lang="pt-BR" dirty="0"/>
              <a:t> utilizado na </a:t>
            </a:r>
            <a:r>
              <a:rPr lang="pt-BR" dirty="0" err="1"/>
              <a:t>operacao</a:t>
            </a:r>
            <a:r>
              <a:rPr lang="pt-BR" dirty="0"/>
              <a:t>, desta forma o fornecedor sabe a origem da mensagem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2 - o link e aberto </a:t>
            </a:r>
            <a:r>
              <a:rPr lang="pt-BR" dirty="0" err="1"/>
              <a:t>nao</a:t>
            </a:r>
            <a:r>
              <a:rPr lang="pt-BR" dirty="0"/>
              <a:t> requer </a:t>
            </a:r>
            <a:r>
              <a:rPr lang="pt-BR" dirty="0" err="1"/>
              <a:t>login</a:t>
            </a:r>
            <a:r>
              <a:rPr lang="pt-BR" dirty="0"/>
              <a:t> e senha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834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quando acionado o link</a:t>
            </a:r>
          </a:p>
          <a:p>
            <a:r>
              <a:rPr lang="pt-BR" dirty="0"/>
              <a:t>o fornecedor acessa a pagina para preenchimento</a:t>
            </a:r>
          </a:p>
          <a:p>
            <a:r>
              <a:rPr lang="pt-BR" dirty="0"/>
              <a:t>basta colocar preco, </a:t>
            </a:r>
            <a:r>
              <a:rPr lang="pt-BR" dirty="0" err="1"/>
              <a:t>observacao</a:t>
            </a:r>
            <a:r>
              <a:rPr lang="pt-BR" dirty="0"/>
              <a:t> ( </a:t>
            </a:r>
            <a:r>
              <a:rPr lang="pt-BR" dirty="0" err="1"/>
              <a:t>geralemente</a:t>
            </a:r>
            <a:r>
              <a:rPr lang="pt-BR" dirty="0"/>
              <a:t> tamanho da caixa,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endParaRPr lang="pt-BR" dirty="0"/>
          </a:p>
          <a:p>
            <a:r>
              <a:rPr lang="pt-BR" dirty="0"/>
              <a:t>fica </a:t>
            </a:r>
            <a:r>
              <a:rPr lang="pt-BR" dirty="0" err="1"/>
              <a:t>nitido</a:t>
            </a:r>
            <a:r>
              <a:rPr lang="pt-BR" dirty="0"/>
              <a:t> os alertas inerentes as marcas ( </a:t>
            </a:r>
            <a:r>
              <a:rPr lang="pt-BR" dirty="0" err="1"/>
              <a:t>nao</a:t>
            </a:r>
            <a:r>
              <a:rPr lang="pt-BR" dirty="0"/>
              <a:t> aceita marca similar )</a:t>
            </a:r>
          </a:p>
          <a:p>
            <a:endParaRPr lang="pt-BR" dirty="0"/>
          </a:p>
          <a:p>
            <a:r>
              <a:rPr lang="pt-BR" dirty="0"/>
              <a:t>trata se de uma </a:t>
            </a:r>
            <a:r>
              <a:rPr lang="pt-BR" dirty="0" err="1"/>
              <a:t>didatica</a:t>
            </a:r>
            <a:r>
              <a:rPr lang="pt-BR" dirty="0"/>
              <a:t> </a:t>
            </a:r>
            <a:r>
              <a:rPr lang="pt-BR" dirty="0" err="1"/>
              <a:t>facil</a:t>
            </a:r>
            <a:r>
              <a:rPr lang="pt-BR" dirty="0"/>
              <a:t> para fornecedor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85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fazendo um pequeno resumo do processo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Requisicao</a:t>
            </a:r>
            <a:r>
              <a:rPr lang="pt-BR" dirty="0"/>
              <a:t> as 8</a:t>
            </a:r>
          </a:p>
          <a:p>
            <a:r>
              <a:rPr lang="pt-BR" dirty="0"/>
              <a:t>2 - listas de demandas e abertura da </a:t>
            </a:r>
            <a:r>
              <a:rPr lang="pt-BR" dirty="0" err="1"/>
              <a:t>cotacao</a:t>
            </a:r>
            <a:r>
              <a:rPr lang="pt-BR" dirty="0"/>
              <a:t> as 9</a:t>
            </a:r>
          </a:p>
          <a:p>
            <a:r>
              <a:rPr lang="pt-BR" dirty="0"/>
              <a:t>3 - retorno das </a:t>
            </a:r>
            <a:r>
              <a:rPr lang="pt-BR" dirty="0" err="1"/>
              <a:t>condicoes</a:t>
            </a:r>
            <a:r>
              <a:rPr lang="pt-BR" dirty="0"/>
              <a:t> da </a:t>
            </a:r>
            <a:r>
              <a:rPr lang="pt-BR" dirty="0" err="1"/>
              <a:t>cotacao</a:t>
            </a:r>
            <a:r>
              <a:rPr lang="pt-BR" dirty="0"/>
              <a:t> ( tempo </a:t>
            </a:r>
            <a:r>
              <a:rPr lang="pt-BR" dirty="0" err="1"/>
              <a:t>medio</a:t>
            </a:r>
            <a:r>
              <a:rPr lang="pt-BR" dirty="0"/>
              <a:t> de 3 horas da plataforma ) </a:t>
            </a:r>
          </a:p>
          <a:p>
            <a:endParaRPr lang="pt-BR" dirty="0"/>
          </a:p>
          <a:p>
            <a:r>
              <a:rPr lang="pt-BR" dirty="0"/>
              <a:t>nesta tela, tem as ultimas </a:t>
            </a:r>
            <a:r>
              <a:rPr lang="pt-BR" dirty="0" err="1"/>
              <a:t>cotacoes</a:t>
            </a:r>
            <a:r>
              <a:rPr lang="pt-BR" dirty="0"/>
              <a:t>, e pegando com exemplo essa de </a:t>
            </a:r>
            <a:r>
              <a:rPr lang="pt-BR" dirty="0" err="1"/>
              <a:t>proteina</a:t>
            </a:r>
            <a:endParaRPr lang="pt-BR" dirty="0"/>
          </a:p>
          <a:p>
            <a:endParaRPr lang="pt-BR" dirty="0"/>
          </a:p>
          <a:p>
            <a:r>
              <a:rPr lang="pt-BR" dirty="0"/>
              <a:t>1 - 55 itens cotados / 54 compras ( compra </a:t>
            </a:r>
            <a:r>
              <a:rPr lang="pt-BR" dirty="0" err="1"/>
              <a:t>ja</a:t>
            </a:r>
            <a:r>
              <a:rPr lang="pt-BR" dirty="0"/>
              <a:t> efetivada )</a:t>
            </a:r>
          </a:p>
          <a:p>
            <a:r>
              <a:rPr lang="pt-BR" dirty="0"/>
              <a:t>2 - 89% taxa de resposta e aqui se visualiza quem respondeu ( seara, </a:t>
            </a:r>
            <a:r>
              <a:rPr lang="pt-BR" dirty="0" err="1"/>
              <a:t>Jbs</a:t>
            </a:r>
            <a:r>
              <a:rPr lang="pt-BR" dirty="0"/>
              <a:t> , os principais ..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r>
              <a:rPr lang="pt-BR" dirty="0"/>
              <a:t>3 assim o cliente </a:t>
            </a:r>
            <a:r>
              <a:rPr lang="pt-BR" dirty="0" err="1"/>
              <a:t>ja</a:t>
            </a:r>
            <a:r>
              <a:rPr lang="pt-BR" dirty="0"/>
              <a:t> pode acessar os detalhes da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93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954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 a compra efetivada na tela anterior</a:t>
            </a:r>
          </a:p>
          <a:p>
            <a:r>
              <a:rPr lang="pt-BR" dirty="0" err="1"/>
              <a:t>sao</a:t>
            </a:r>
            <a:r>
              <a:rPr lang="pt-BR" dirty="0"/>
              <a:t> disparadas as </a:t>
            </a:r>
            <a:r>
              <a:rPr lang="pt-BR" dirty="0" err="1"/>
              <a:t>notificacoes</a:t>
            </a:r>
            <a:r>
              <a:rPr lang="pt-BR" dirty="0"/>
              <a:t> de pedido (ordem de compra)</a:t>
            </a:r>
          </a:p>
          <a:p>
            <a:endParaRPr lang="pt-BR" dirty="0"/>
          </a:p>
          <a:p>
            <a:r>
              <a:rPr lang="pt-BR" dirty="0"/>
              <a:t>O Fornecedor recebe no Whatsapp, todas as </a:t>
            </a:r>
            <a:r>
              <a:rPr lang="pt-BR" dirty="0" err="1"/>
              <a:t>informacoes</a:t>
            </a:r>
            <a:r>
              <a:rPr lang="pt-BR" dirty="0"/>
              <a:t> organizadas por </a:t>
            </a:r>
            <a:r>
              <a:rPr lang="pt-BR" dirty="0" err="1"/>
              <a:t>cnpj</a:t>
            </a:r>
            <a:r>
              <a:rPr lang="pt-BR" dirty="0"/>
              <a:t> de cada escolha dos produtos.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9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48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visao</a:t>
            </a:r>
            <a:r>
              <a:rPr lang="pt-BR" dirty="0"/>
              <a:t> da </a:t>
            </a:r>
            <a:r>
              <a:rPr lang="pt-BR" dirty="0" err="1"/>
              <a:t>versao</a:t>
            </a:r>
            <a:r>
              <a:rPr lang="pt-BR" dirty="0"/>
              <a:t> </a:t>
            </a:r>
            <a:r>
              <a:rPr lang="pt-BR" dirty="0" err="1"/>
              <a:t>app</a:t>
            </a:r>
            <a:r>
              <a:rPr lang="pt-BR" dirty="0"/>
              <a:t>, telas de conferencia de pedido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612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Relatorio</a:t>
            </a:r>
            <a:r>
              <a:rPr lang="pt-BR" dirty="0"/>
              <a:t> de ciclo - contagem / compra / saldo</a:t>
            </a:r>
          </a:p>
          <a:p>
            <a:r>
              <a:rPr lang="pt-BR" dirty="0" err="1"/>
              <a:t>q</a:t>
            </a:r>
            <a:r>
              <a:rPr lang="pt-BR" dirty="0"/>
              <a:t> exporta consumo </a:t>
            </a:r>
            <a:r>
              <a:rPr lang="pt-BR" dirty="0" err="1"/>
              <a:t>medio</a:t>
            </a:r>
            <a:r>
              <a:rPr lang="pt-BR" dirty="0"/>
              <a:t>, saldo financeiro do estoque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9266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285C1-3C44-B619-802F-EF6F373E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93CF5D-8B1E-2BAD-F7CD-8DE383A58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2EF67DF-C908-21CB-C804-0D6F3CAC7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9325668-F46E-FABA-D7FC-7CA90614B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228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curva ABC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7445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etapas para </a:t>
            </a:r>
            <a:r>
              <a:rPr lang="pt-BR" dirty="0" err="1"/>
              <a:t>ativacao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053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Fluxo Sugerido de </a:t>
            </a:r>
            <a:r>
              <a:rPr lang="pt-BR" dirty="0" err="1"/>
              <a:t>utlizacao</a:t>
            </a:r>
            <a:r>
              <a:rPr lang="pt-BR" dirty="0"/>
              <a:t> </a:t>
            </a:r>
            <a:r>
              <a:rPr lang="pt-BR" dirty="0" err="1"/>
              <a:t>multip</a:t>
            </a:r>
            <a:r>
              <a:rPr lang="pt-BR" dirty="0"/>
              <a:t>[</a:t>
            </a:r>
            <a:r>
              <a:rPr lang="pt-BR" dirty="0" err="1"/>
              <a:t>los</a:t>
            </a:r>
            <a:r>
              <a:rPr lang="pt-BR" dirty="0"/>
              <a:t> CNPJ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38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começar a apresentar as telas do sistema, vou espelhar um usuario real, que já tem uso maduro na plataforma, ele tem a particularidade de ser um usuario que compra para múltiplos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no caso 7), </a:t>
            </a: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1-Ou seja, similar ou caso de vocês ( que </a:t>
            </a:r>
            <a:r>
              <a:rPr lang="pt-BR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compram ou podem comprar de forma centralizada )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2-Ou sejam não e o caso de vocês, mas ainda assim vai ficar claro a dinâmica da plataforma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inicial, a primeira tela de acesso ao sistema, onde terão todos seus principais indicadores – Volume de compras, na plataforma, volume total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Potencial econômico, cotações, pedidos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Obs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ervação: eventualmente o volume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ser maior, dado fato de alguma compra ( maquinário, reforma, ) não tenha passado pela plataforma, mas em regra geral temos 90% das compras em media por cliente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49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Seguindo, a compra de forma setorizada, e aqui esses setores, são os de vocês, a plataforma se molda a cada usuario, nos vamos subir 2 listas para a ativação a de fornecedores e de insumos, e geralmente as de insumo já vem com uma divisão de setores, onde a plataforma adota em seu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suas nomenclaturas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fim aqui no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resumo das curvas ABC, visão produto e fornecedor para uma rápida leitura dos principais itens e fornecedores na compra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8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73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1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Outro perfil de produto – Exclusivo </a:t>
            </a:r>
          </a:p>
          <a:p>
            <a:endParaRPr lang="pt-BR" dirty="0"/>
          </a:p>
          <a:p>
            <a:r>
              <a:rPr lang="pt-BR" dirty="0"/>
              <a:t>Sinalizado com estrela, único fornecedor, preco referencia, este caso o pedido já e emitido diretamente sem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70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 e uma tela de </a:t>
            </a:r>
            <a:r>
              <a:rPr lang="pt-BR" dirty="0" err="1"/>
              <a:t>confiiguracao</a:t>
            </a:r>
            <a:r>
              <a:rPr lang="pt-BR" dirty="0"/>
              <a:t> de </a:t>
            </a:r>
            <a:r>
              <a:rPr lang="pt-BR" dirty="0" err="1"/>
              <a:t>Requisicao</a:t>
            </a:r>
            <a:r>
              <a:rPr lang="pt-BR" dirty="0"/>
              <a:t>, tanto serve para </a:t>
            </a:r>
            <a:r>
              <a:rPr lang="pt-BR" dirty="0" err="1"/>
              <a:t>login</a:t>
            </a:r>
            <a:r>
              <a:rPr lang="pt-BR" dirty="0"/>
              <a:t> de 1 </a:t>
            </a:r>
            <a:r>
              <a:rPr lang="pt-BR" dirty="0" err="1"/>
              <a:t>cnpj</a:t>
            </a:r>
            <a:r>
              <a:rPr lang="pt-BR" dirty="0"/>
              <a:t> ou de redes</a:t>
            </a:r>
          </a:p>
          <a:p>
            <a:endParaRPr lang="pt-BR" dirty="0"/>
          </a:p>
          <a:p>
            <a:r>
              <a:rPr lang="pt-BR" dirty="0"/>
              <a:t>Aqui </a:t>
            </a:r>
            <a:r>
              <a:rPr lang="pt-BR" dirty="0" err="1"/>
              <a:t>voce</a:t>
            </a:r>
            <a:r>
              <a:rPr lang="pt-BR" dirty="0"/>
              <a:t> cria as agendas de links de preenchimento do estoquista / chef de cozinha / almoxarifado para gerar as </a:t>
            </a:r>
            <a:r>
              <a:rPr lang="pt-BR" dirty="0" err="1"/>
              <a:t>informacoes</a:t>
            </a:r>
            <a:r>
              <a:rPr lang="pt-BR" dirty="0"/>
              <a:t> e estoque / demanda de compra na plataforma</a:t>
            </a:r>
          </a:p>
          <a:p>
            <a:endParaRPr lang="pt-BR" dirty="0"/>
          </a:p>
          <a:p>
            <a:r>
              <a:rPr lang="pt-BR" dirty="0"/>
              <a:t>esses links podem </a:t>
            </a:r>
            <a:r>
              <a:rPr lang="pt-BR" dirty="0" err="1"/>
              <a:t>ja</a:t>
            </a:r>
            <a:r>
              <a:rPr lang="pt-BR" dirty="0"/>
              <a:t> ter </a:t>
            </a:r>
            <a:r>
              <a:rPr lang="pt-BR" dirty="0" err="1"/>
              <a:t>confiiguracao</a:t>
            </a:r>
            <a:r>
              <a:rPr lang="pt-BR" dirty="0"/>
              <a:t> previa de agendamento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076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os links </a:t>
            </a:r>
            <a:r>
              <a:rPr lang="pt-BR" dirty="0" err="1"/>
              <a:t>sao</a:t>
            </a:r>
            <a:r>
              <a:rPr lang="pt-BR" dirty="0"/>
              <a:t> disparados para os </a:t>
            </a:r>
            <a:r>
              <a:rPr lang="pt-BR" dirty="0" err="1"/>
              <a:t>responsaveis</a:t>
            </a:r>
            <a:r>
              <a:rPr lang="pt-BR" dirty="0"/>
              <a:t> pelo preenchimento, </a:t>
            </a:r>
          </a:p>
          <a:p>
            <a:endParaRPr lang="pt-BR" dirty="0"/>
          </a:p>
          <a:p>
            <a:r>
              <a:rPr lang="pt-BR" dirty="0"/>
              <a:t>via </a:t>
            </a:r>
            <a:r>
              <a:rPr lang="pt-BR" dirty="0" err="1"/>
              <a:t>email</a:t>
            </a:r>
            <a:r>
              <a:rPr lang="pt-BR" dirty="0"/>
              <a:t> e via </a:t>
            </a:r>
            <a:r>
              <a:rPr lang="pt-BR" dirty="0" err="1"/>
              <a:t>whatsapp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701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s://www.loom.com/share/506c0cfe78b94bfb975e847ef2ba07d3?sid=d8333d6b-072d-4336-86d2-bda5bf2b6203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hyperlink" Target="https://vmarket.com.br/planos" TargetMode="External"/><Relationship Id="rId4" Type="http://schemas.openxmlformats.org/officeDocument/2006/relationships/image" Target="../media/image59.png"/><Relationship Id="rId9" Type="http://schemas.openxmlformats.org/officeDocument/2006/relationships/hyperlink" Target="http://novo.vmarket.com.br/planos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85EFCB7B-5D0A-8DEF-A8DC-E2492B106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um aparelho celular&#10;&#10;Descrição gerada automaticamente">
            <a:extLst>
              <a:ext uri="{FF2B5EF4-FFF2-40B4-BE49-F238E27FC236}">
                <a16:creationId xmlns:a16="http://schemas.microsoft.com/office/drawing/2014/main" id="{09F1DE5D-D3D4-CAA7-BF0F-EED4A34F1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920" y="45998"/>
            <a:ext cx="5491687" cy="6766001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AB538914-2CF7-1835-7FC6-024D45107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264" y="2099598"/>
            <a:ext cx="4466794" cy="43756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180D4C-81FE-FC4C-FDBA-C72F6B9A7C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3352" b="17718"/>
          <a:stretch/>
        </p:blipFill>
        <p:spPr>
          <a:xfrm>
            <a:off x="917919" y="233148"/>
            <a:ext cx="1801219" cy="37619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AC8580-F738-2238-8159-55894B850E8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8157" b="8024"/>
          <a:stretch/>
        </p:blipFill>
        <p:spPr>
          <a:xfrm>
            <a:off x="922419" y="716533"/>
            <a:ext cx="4819663" cy="403200"/>
          </a:xfrm>
          <a:prstGeom prst="rect">
            <a:avLst/>
          </a:prstGeom>
        </p:spPr>
      </p:pic>
      <p:pic>
        <p:nvPicPr>
          <p:cNvPr id="8" name="Imagem 7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F4364185-F971-AD66-D69F-D88FEA30B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634" y="2159755"/>
            <a:ext cx="2714194" cy="265880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B6011F2-6C22-D6B3-E178-42AA25F02677}"/>
              </a:ext>
            </a:extLst>
          </p:cNvPr>
          <p:cNvSpPr txBox="1"/>
          <p:nvPr/>
        </p:nvSpPr>
        <p:spPr>
          <a:xfrm>
            <a:off x="1010645" y="1118449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</p:spTree>
    <p:extLst>
      <p:ext uri="{BB962C8B-B14F-4D97-AF65-F5344CB8AC3E}">
        <p14:creationId xmlns:p14="http://schemas.microsoft.com/office/powerpoint/2010/main" val="367417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D05E492-9418-806A-C156-36636B271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D9539F3C-CC89-DC87-745A-2815DECAD7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87" t="43645" r="26588" b="43742"/>
          <a:stretch/>
        </p:blipFill>
        <p:spPr>
          <a:xfrm>
            <a:off x="10203180" y="4506485"/>
            <a:ext cx="1767840" cy="68883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A0B1C26-6403-B4F6-2101-74397A2709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157" b="8024"/>
          <a:stretch/>
        </p:blipFill>
        <p:spPr>
          <a:xfrm>
            <a:off x="1066799" y="283395"/>
            <a:ext cx="4828676" cy="40395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DEDD5F4-0011-FE35-658B-D20F6CCBE9DF}"/>
              </a:ext>
            </a:extLst>
          </p:cNvPr>
          <p:cNvSpPr txBox="1"/>
          <p:nvPr/>
        </p:nvSpPr>
        <p:spPr>
          <a:xfrm>
            <a:off x="5991725" y="252172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12" name="Imagem 11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72D5C3DA-6456-A1DD-F225-B2C4EA2910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6" t="5958" r="2558" b="5978"/>
          <a:stretch/>
        </p:blipFill>
        <p:spPr>
          <a:xfrm>
            <a:off x="467812" y="1521342"/>
            <a:ext cx="9757612" cy="5053263"/>
          </a:xfrm>
          <a:prstGeom prst="rect">
            <a:avLst/>
          </a:prstGeom>
        </p:spPr>
      </p:pic>
      <p:pic>
        <p:nvPicPr>
          <p:cNvPr id="13" name="Imagem 12" descr="Tela de um aparelho celular&#10;&#10;Descrição gerada automaticamente">
            <a:extLst>
              <a:ext uri="{FF2B5EF4-FFF2-40B4-BE49-F238E27FC236}">
                <a16:creationId xmlns:a16="http://schemas.microsoft.com/office/drawing/2014/main" id="{ECC7651D-2B97-49C9-29C3-0251000A63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3125" y="1243250"/>
            <a:ext cx="2690735" cy="3315104"/>
          </a:xfrm>
          <a:prstGeom prst="rect">
            <a:avLst/>
          </a:prstGeom>
        </p:spPr>
      </p:pic>
      <p:pic>
        <p:nvPicPr>
          <p:cNvPr id="14" name="Imagem 13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AB2A0702-E429-172C-4342-5C0281D14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0578" y="2045237"/>
            <a:ext cx="1347700" cy="1597125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3ECA4852-F1E7-F228-F594-0B7387E10FDC}"/>
              </a:ext>
            </a:extLst>
          </p:cNvPr>
          <p:cNvSpPr/>
          <p:nvPr/>
        </p:nvSpPr>
        <p:spPr>
          <a:xfrm>
            <a:off x="7635696" y="1968112"/>
            <a:ext cx="818148" cy="42571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9F7D0F5-7357-806A-5E53-88A5F286D5A8}"/>
              </a:ext>
            </a:extLst>
          </p:cNvPr>
          <p:cNvSpPr/>
          <p:nvPr/>
        </p:nvSpPr>
        <p:spPr>
          <a:xfrm>
            <a:off x="5631419" y="2045237"/>
            <a:ext cx="818148" cy="31107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67A73CD-31C6-D665-1EB5-948D423558B4}"/>
              </a:ext>
            </a:extLst>
          </p:cNvPr>
          <p:cNvSpPr/>
          <p:nvPr/>
        </p:nvSpPr>
        <p:spPr>
          <a:xfrm>
            <a:off x="8588998" y="1982878"/>
            <a:ext cx="1287858" cy="29524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0077B4-5F03-9AFB-67DA-F7476E439BA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30113" b="20484"/>
          <a:stretch/>
        </p:blipFill>
        <p:spPr>
          <a:xfrm>
            <a:off x="3085951" y="928111"/>
            <a:ext cx="4566133" cy="461666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9C02FDF-AF5B-3150-63EE-B989C3636AB6}"/>
              </a:ext>
            </a:extLst>
          </p:cNvPr>
          <p:cNvSpPr/>
          <p:nvPr/>
        </p:nvSpPr>
        <p:spPr>
          <a:xfrm>
            <a:off x="3481136" y="863698"/>
            <a:ext cx="4154559" cy="63115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899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73231C2-34E8-71DF-9D6A-CE6B2410D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512C90BD-B7AF-724E-02EC-DC1F96EF2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ABCD4F37-9D5D-FE6B-C042-D9419AB181A5}"/>
              </a:ext>
            </a:extLst>
          </p:cNvPr>
          <p:cNvSpPr/>
          <p:nvPr/>
        </p:nvSpPr>
        <p:spPr>
          <a:xfrm>
            <a:off x="8477081" y="2134073"/>
            <a:ext cx="1952021" cy="23390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1BA754D-2E9F-6449-BF55-A201EFF0B73F}"/>
              </a:ext>
            </a:extLst>
          </p:cNvPr>
          <p:cNvSpPr/>
          <p:nvPr/>
        </p:nvSpPr>
        <p:spPr>
          <a:xfrm>
            <a:off x="7559040" y="3284327"/>
            <a:ext cx="48280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72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153D62E-8FE5-324E-94F6-FED4041F93B2}"/>
              </a:ext>
            </a:extLst>
          </p:cNvPr>
          <p:cNvSpPr/>
          <p:nvPr/>
        </p:nvSpPr>
        <p:spPr>
          <a:xfrm>
            <a:off x="9765792" y="3048000"/>
            <a:ext cx="426720" cy="8290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AD17106-484E-FE43-96FC-1D9FBA790B75}"/>
              </a:ext>
            </a:extLst>
          </p:cNvPr>
          <p:cNvSpPr/>
          <p:nvPr/>
        </p:nvSpPr>
        <p:spPr>
          <a:xfrm>
            <a:off x="8586404" y="1149178"/>
            <a:ext cx="2284551" cy="51898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773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9686382-47FE-C500-CD43-CC068C392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ela de um aparelho celular&#10;&#10;Descrição gerada automaticamente">
            <a:extLst>
              <a:ext uri="{FF2B5EF4-FFF2-40B4-BE49-F238E27FC236}">
                <a16:creationId xmlns:a16="http://schemas.microsoft.com/office/drawing/2014/main" id="{CABAED0F-C0C6-ABBF-DCD9-E6472484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08" y="-330673"/>
            <a:ext cx="6815912" cy="7440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C8BFC8-65CA-6DAC-D4BE-9718211AF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110" y="939114"/>
            <a:ext cx="4381500" cy="457200"/>
          </a:xfrm>
          <a:prstGeom prst="rect">
            <a:avLst/>
          </a:prstGeom>
        </p:spPr>
      </p:pic>
      <p:pic>
        <p:nvPicPr>
          <p:cNvPr id="12" name="Imagem 11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84F3A159-BA54-3E4C-BABE-7B91CF5C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933" y="2137719"/>
            <a:ext cx="4981537" cy="3781167"/>
          </a:xfrm>
          <a:prstGeom prst="rect">
            <a:avLst/>
          </a:prstGeom>
        </p:spPr>
      </p:pic>
      <p:pic>
        <p:nvPicPr>
          <p:cNvPr id="9" name="Imagem 8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9F98C89E-C60C-194C-995A-2F46A433D50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80" r="9369"/>
          <a:stretch/>
        </p:blipFill>
        <p:spPr>
          <a:xfrm>
            <a:off x="7503947" y="1780032"/>
            <a:ext cx="3292590" cy="2760161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5B846B5-B8CD-B340-B30D-0319E30933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9244" y="539496"/>
            <a:ext cx="564052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8327AF7-BB18-B0E0-6BDA-94198E174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6CE7C6F0-8950-0D44-E449-060E2A938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565" y="208493"/>
            <a:ext cx="3332262" cy="705563"/>
          </a:xfrm>
          <a:prstGeom prst="rect">
            <a:avLst/>
          </a:prstGeom>
        </p:spPr>
      </p:pic>
      <p:pic>
        <p:nvPicPr>
          <p:cNvPr id="13" name="Imagem 1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28B25082-0C87-BD42-8757-B1048350C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83" y="478751"/>
            <a:ext cx="4453924" cy="5900497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C234BA18-C200-8E47-8B28-6312794C2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2315" y="1288994"/>
            <a:ext cx="4273184" cy="5090254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3D0C087F-BE6A-744B-AC91-AACB4A69B7D4}"/>
              </a:ext>
            </a:extLst>
          </p:cNvPr>
          <p:cNvSpPr/>
          <p:nvPr/>
        </p:nvSpPr>
        <p:spPr>
          <a:xfrm>
            <a:off x="1238472" y="2458995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2C3714C-3F48-324C-9D75-CFEF737A865E}"/>
              </a:ext>
            </a:extLst>
          </p:cNvPr>
          <p:cNvSpPr/>
          <p:nvPr/>
        </p:nvSpPr>
        <p:spPr>
          <a:xfrm>
            <a:off x="1242588" y="3921213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F29B3E1-5E83-DD4B-8C0F-E34CB100FCF0}"/>
              </a:ext>
            </a:extLst>
          </p:cNvPr>
          <p:cNvSpPr/>
          <p:nvPr/>
        </p:nvSpPr>
        <p:spPr>
          <a:xfrm>
            <a:off x="1238472" y="4592601"/>
            <a:ext cx="4042530" cy="15857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6AD2C22-EBBF-E346-BB14-5910C7D4D813}"/>
              </a:ext>
            </a:extLst>
          </p:cNvPr>
          <p:cNvSpPr/>
          <p:nvPr/>
        </p:nvSpPr>
        <p:spPr>
          <a:xfrm>
            <a:off x="6457153" y="1288994"/>
            <a:ext cx="4098345" cy="426330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C395462-2184-C741-9976-9F3DE02C67F5}"/>
              </a:ext>
            </a:extLst>
          </p:cNvPr>
          <p:cNvSpPr/>
          <p:nvPr/>
        </p:nvSpPr>
        <p:spPr>
          <a:xfrm flipV="1">
            <a:off x="6420978" y="5608855"/>
            <a:ext cx="4198608" cy="770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456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C3AA1-3007-33E4-7FC4-D1562C72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3CBD1BE6-8A1A-7C2F-B15E-0BC9D504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9A05A60-25BB-B042-9AB4-940F36764303}"/>
              </a:ext>
            </a:extLst>
          </p:cNvPr>
          <p:cNvSpPr/>
          <p:nvPr/>
        </p:nvSpPr>
        <p:spPr>
          <a:xfrm>
            <a:off x="1621536" y="3429001"/>
            <a:ext cx="952195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C453780-95AD-8B37-8E39-72166125A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490BE1-2CDC-DAE4-CC44-D46DDAB0B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Espaço Reservado para Conteúdo 9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8E0C7DA0-B7BF-3AC8-E42B-5BFA59ADD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68" y="523081"/>
            <a:ext cx="11429948" cy="5811838"/>
          </a:xfrm>
          <a:prstGeom prst="rect">
            <a:avLst/>
          </a:prstGeom>
        </p:spPr>
      </p:pic>
      <p:pic>
        <p:nvPicPr>
          <p:cNvPr id="11" name="Imagem 10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3C049A4-3928-A0EC-C26D-75B642375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621" y="402741"/>
            <a:ext cx="2832462" cy="649287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11BBE3A8-54AA-0DAF-D100-D182F4B1A451}"/>
              </a:ext>
            </a:extLst>
          </p:cNvPr>
          <p:cNvSpPr/>
          <p:nvPr/>
        </p:nvSpPr>
        <p:spPr>
          <a:xfrm>
            <a:off x="838200" y="3649179"/>
            <a:ext cx="1079993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50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0A4D452C-2A98-0667-4D99-B65B34F9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 descr="Calendário&#10;&#10;Descrição gerada automaticamente">
            <a:extLst>
              <a:ext uri="{FF2B5EF4-FFF2-40B4-BE49-F238E27FC236}">
                <a16:creationId xmlns:a16="http://schemas.microsoft.com/office/drawing/2014/main" id="{8D9314A5-9AD9-CA48-9E8C-EBDA0E34A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3" r="4798"/>
          <a:stretch/>
        </p:blipFill>
        <p:spPr>
          <a:xfrm>
            <a:off x="975322" y="553996"/>
            <a:ext cx="10429583" cy="5965784"/>
          </a:xfrm>
          <a:prstGeom prst="rect">
            <a:avLst/>
          </a:prstGeom>
        </p:spPr>
      </p:pic>
      <p:pic>
        <p:nvPicPr>
          <p:cNvPr id="11" name="Imagem 10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D65D37B9-110E-8E47-B0C7-4B6DBF08453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807" r="7921"/>
          <a:stretch/>
        </p:blipFill>
        <p:spPr>
          <a:xfrm>
            <a:off x="3190611" y="5077808"/>
            <a:ext cx="7083517" cy="1904455"/>
          </a:xfrm>
          <a:prstGeom prst="rect">
            <a:avLst/>
          </a:prstGeom>
        </p:spPr>
      </p:pic>
      <p:pic>
        <p:nvPicPr>
          <p:cNvPr id="10" name="Imagem 9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9421430-E2C1-C356-6C18-C874B1F5C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6810" y="2849871"/>
            <a:ext cx="2174373" cy="985263"/>
          </a:xfrm>
          <a:prstGeom prst="rect">
            <a:avLst/>
          </a:prstGeom>
        </p:spPr>
      </p:pic>
      <p:pic>
        <p:nvPicPr>
          <p:cNvPr id="17" name="Imagem 16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21D4E03F-A5B2-3640-9BE8-40E5ACCC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6297" y="682961"/>
            <a:ext cx="7333938" cy="5276975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AEB4D70-A163-EC48-9ADD-B8ADA06E0E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095" y="1812371"/>
            <a:ext cx="1850975" cy="726622"/>
          </a:xfrm>
          <a:prstGeom prst="rect">
            <a:avLst/>
          </a:prstGeom>
        </p:spPr>
      </p:pic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89882658-EB02-F75D-C428-7EC2A90118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9610" y="1217189"/>
            <a:ext cx="2552280" cy="112600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3B864F8-F64B-F8CF-ECD0-ECE093FBACB9}"/>
              </a:ext>
            </a:extLst>
          </p:cNvPr>
          <p:cNvSpPr txBox="1"/>
          <p:nvPr/>
        </p:nvSpPr>
        <p:spPr>
          <a:xfrm>
            <a:off x="4567186" y="-22940"/>
            <a:ext cx="2379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11"/>
              </a:rPr>
              <a:t>Link da tela de cotação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4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253C19B-4D1A-C12A-15FE-CAC92C84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5091FB-E08B-4373-BF23-8484C48F6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53" y="561718"/>
            <a:ext cx="4330700" cy="444500"/>
          </a:xfrm>
          <a:prstGeom prst="rect">
            <a:avLst/>
          </a:prstGeom>
        </p:spPr>
      </p:pic>
      <p:pic>
        <p:nvPicPr>
          <p:cNvPr id="14" name="Imagem 13" descr="Texto&#10;&#10;Descrição gerada automaticamente com confiança média">
            <a:extLst>
              <a:ext uri="{FF2B5EF4-FFF2-40B4-BE49-F238E27FC236}">
                <a16:creationId xmlns:a16="http://schemas.microsoft.com/office/drawing/2014/main" id="{F22B5CB9-1616-10C0-0E6F-42C58F1AA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135" y="2964495"/>
            <a:ext cx="1952795" cy="1254737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3D047EB2-6F25-30C5-BC0D-655579040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247" y="1728467"/>
            <a:ext cx="4535436" cy="3933577"/>
          </a:xfrm>
          <a:prstGeom prst="rect">
            <a:avLst/>
          </a:prstGeom>
        </p:spPr>
      </p:pic>
      <p:pic>
        <p:nvPicPr>
          <p:cNvPr id="9" name="Imagem 8" descr="Tela de um aparelho celular&#10;&#10;Descrição gerada automaticamente">
            <a:extLst>
              <a:ext uri="{FF2B5EF4-FFF2-40B4-BE49-F238E27FC236}">
                <a16:creationId xmlns:a16="http://schemas.microsoft.com/office/drawing/2014/main" id="{4D61ED67-448B-C24F-9C5F-B3A70465C9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25" y="-291209"/>
            <a:ext cx="6815912" cy="7440417"/>
          </a:xfrm>
          <a:prstGeom prst="rect">
            <a:avLst/>
          </a:prstGeom>
        </p:spPr>
      </p:pic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id="{D4B8CF00-368C-C24C-884E-94C74692C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694" y="1288416"/>
            <a:ext cx="3258305" cy="4813680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EA183CF7-B594-5E4F-B46C-DE97CAA853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695" y="498800"/>
            <a:ext cx="966209" cy="60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D1384-864C-A94F-8447-06A47832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FFAB56-37E7-A44B-B9FA-E5518D25A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F7A7F8-0F44-374F-BC14-10C396BAC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29407292-4012-2544-B9BD-E954D4176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4F9C3B2B-385B-FC47-B847-15BE80D5A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175" y="1130345"/>
            <a:ext cx="8577649" cy="572765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3BAE6CC-AB6B-5746-B7D9-E9A7EA2BFDB1}"/>
              </a:ext>
            </a:extLst>
          </p:cNvPr>
          <p:cNvSpPr/>
          <p:nvPr/>
        </p:nvSpPr>
        <p:spPr>
          <a:xfrm>
            <a:off x="1556004" y="28935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067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DDFFF92-7D5C-469B-2FE5-B54421B5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abela&#10;&#10;Descrição gerada automaticamente">
            <a:extLst>
              <a:ext uri="{FF2B5EF4-FFF2-40B4-BE49-F238E27FC236}">
                <a16:creationId xmlns:a16="http://schemas.microsoft.com/office/drawing/2014/main" id="{DF17CE15-3CC8-A64C-C065-FAB4FEA6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313" y="-231406"/>
            <a:ext cx="6281415" cy="61463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EC64D8-EC2E-6B20-3CA4-54433882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477" y="902001"/>
            <a:ext cx="3873500" cy="4699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50D0128-D0AD-CE41-9CB6-D7CE4C61F34D}"/>
              </a:ext>
            </a:extLst>
          </p:cNvPr>
          <p:cNvSpPr/>
          <p:nvPr/>
        </p:nvSpPr>
        <p:spPr>
          <a:xfrm>
            <a:off x="6352032" y="4595779"/>
            <a:ext cx="5657087" cy="8113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Espaço Reservado para Conteúdo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06BFAC-1873-7749-A336-45CFBCE359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16" t="9248" r="29310" b="49262"/>
          <a:stretch/>
        </p:blipFill>
        <p:spPr>
          <a:xfrm>
            <a:off x="243840" y="2185965"/>
            <a:ext cx="5666745" cy="215438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C1B05EA-156C-BC42-9B50-7A24CFD6D597}"/>
              </a:ext>
            </a:extLst>
          </p:cNvPr>
          <p:cNvSpPr/>
          <p:nvPr/>
        </p:nvSpPr>
        <p:spPr>
          <a:xfrm>
            <a:off x="146304" y="3630172"/>
            <a:ext cx="5764281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Gráfico 13" descr="Aviso com preenchimento sólido">
            <a:extLst>
              <a:ext uri="{FF2B5EF4-FFF2-40B4-BE49-F238E27FC236}">
                <a16:creationId xmlns:a16="http://schemas.microsoft.com/office/drawing/2014/main" id="{84879577-BEED-704B-9050-8C4D8E0B7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4144" y="4595779"/>
            <a:ext cx="1756307" cy="175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8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Espaço Reservado para Conteúdo 8" descr="Logotipo, nome da empresa&#10;&#10;Descrição gerada automaticamente com confiança média">
            <a:extLst>
              <a:ext uri="{FF2B5EF4-FFF2-40B4-BE49-F238E27FC236}">
                <a16:creationId xmlns:a16="http://schemas.microsoft.com/office/drawing/2014/main" id="{11585E81-E181-BC51-A1F5-E6D9400BF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01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210BA-4472-DE44-8743-37838EA4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5EBDEAF-E9ED-9649-A82A-2A0061779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8553" y="1825625"/>
            <a:ext cx="2974894" cy="4351338"/>
          </a:xfrm>
        </p:spPr>
      </p:pic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E62E0D0-D64D-854A-8828-6472C29C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Tela de um aparelho celular&#10;&#10;Descrição gerada automaticamente">
            <a:extLst>
              <a:ext uri="{FF2B5EF4-FFF2-40B4-BE49-F238E27FC236}">
                <a16:creationId xmlns:a16="http://schemas.microsoft.com/office/drawing/2014/main" id="{8E6333A3-09CB-7C40-9937-27D7AA086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213" y="-473385"/>
            <a:ext cx="6998977" cy="7640255"/>
          </a:xfrm>
          <a:prstGeom prst="rect">
            <a:avLst/>
          </a:prstGeom>
        </p:spPr>
      </p:pic>
      <p:pic>
        <p:nvPicPr>
          <p:cNvPr id="6" name="Imagem 5" descr="Tela de um aparelho celular&#10;&#10;Descrição gerada automaticamente">
            <a:extLst>
              <a:ext uri="{FF2B5EF4-FFF2-40B4-BE49-F238E27FC236}">
                <a16:creationId xmlns:a16="http://schemas.microsoft.com/office/drawing/2014/main" id="{17BB5103-F796-9141-A320-3059AB6B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61" y="-398435"/>
            <a:ext cx="6943892" cy="7580123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D0503A7-E93A-F041-B58A-DA2E6FEDE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31" y="618059"/>
            <a:ext cx="3320102" cy="5028136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8B7E8E9-A5E3-614B-8D5B-3E162E1B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1943" y="594724"/>
            <a:ext cx="3365887" cy="45094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CA1F0647-8396-EE44-9C66-D2C81D92FA23}"/>
              </a:ext>
            </a:extLst>
          </p:cNvPr>
          <p:cNvSpPr/>
          <p:nvPr/>
        </p:nvSpPr>
        <p:spPr>
          <a:xfrm>
            <a:off x="2173574" y="5104149"/>
            <a:ext cx="3107572" cy="38122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9DE190-63D1-484C-86EC-8E22E361BACE}"/>
              </a:ext>
            </a:extLst>
          </p:cNvPr>
          <p:cNvSpPr/>
          <p:nvPr/>
        </p:nvSpPr>
        <p:spPr>
          <a:xfrm>
            <a:off x="9668656" y="1484026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D50FA61-6BDF-0540-A939-CCB468DFA608}"/>
              </a:ext>
            </a:extLst>
          </p:cNvPr>
          <p:cNvSpPr/>
          <p:nvPr/>
        </p:nvSpPr>
        <p:spPr>
          <a:xfrm>
            <a:off x="9686146" y="2236030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530B084-4EBC-BA4B-A100-6B54B362E8E2}"/>
              </a:ext>
            </a:extLst>
          </p:cNvPr>
          <p:cNvSpPr/>
          <p:nvPr/>
        </p:nvSpPr>
        <p:spPr>
          <a:xfrm>
            <a:off x="9701136" y="298553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4A2193-0FEC-C64D-AF6E-17A5E6C72749}"/>
              </a:ext>
            </a:extLst>
          </p:cNvPr>
          <p:cNvSpPr/>
          <p:nvPr/>
        </p:nvSpPr>
        <p:spPr>
          <a:xfrm>
            <a:off x="9718626" y="375252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7B4A55-6540-3C4F-81AE-95FBEE31B9C4}"/>
              </a:ext>
            </a:extLst>
          </p:cNvPr>
          <p:cNvSpPr/>
          <p:nvPr/>
        </p:nvSpPr>
        <p:spPr>
          <a:xfrm>
            <a:off x="9676156" y="4534511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35B80C-5819-D94C-ADD0-758787DDE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296" r="-5319" b="-13988"/>
          <a:stretch/>
        </p:blipFill>
        <p:spPr>
          <a:xfrm>
            <a:off x="8502109" y="5191203"/>
            <a:ext cx="1712050" cy="111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037C90-E789-EA4B-8597-8157D8F14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42FC17-5970-2C4A-BB65-B217D6651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7CF6875-0E55-D345-B763-D95DD1666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7C2AB260-BCEE-464B-92E9-3CDB5ADC8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0EE4518-79AF-D742-8434-762D8B039D19}"/>
              </a:ext>
            </a:extLst>
          </p:cNvPr>
          <p:cNvSpPr/>
          <p:nvPr/>
        </p:nvSpPr>
        <p:spPr>
          <a:xfrm>
            <a:off x="1556004" y="40111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460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F1C27D0-B498-46C8-E457-6F03A5F2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CDFAE041-D7AB-76BF-96A5-C3C330235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8C4F870B-F415-04D5-D882-27A0A597C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20" y="845034"/>
            <a:ext cx="11774360" cy="516793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F34A88A-E6E5-78C4-F8BE-7919E056F102}"/>
              </a:ext>
            </a:extLst>
          </p:cNvPr>
          <p:cNvSpPr/>
          <p:nvPr/>
        </p:nvSpPr>
        <p:spPr>
          <a:xfrm>
            <a:off x="1072816" y="4422098"/>
            <a:ext cx="10046368" cy="74950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28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23466-AEAE-A8EB-F54C-BAA2FF7B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99A6FC5-EC5E-E331-8007-D3F41AA5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abela&#10;&#10;Descrição gerada automaticamente">
            <a:extLst>
              <a:ext uri="{FF2B5EF4-FFF2-40B4-BE49-F238E27FC236}">
                <a16:creationId xmlns:a16="http://schemas.microsoft.com/office/drawing/2014/main" id="{468B5650-FE4A-D584-D3BC-91E2C9579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9046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Tabela&#10;&#10;Descrição gerada automaticamente">
            <a:extLst>
              <a:ext uri="{FF2B5EF4-FFF2-40B4-BE49-F238E27FC236}">
                <a16:creationId xmlns:a16="http://schemas.microsoft.com/office/drawing/2014/main" id="{AB13BD93-EA34-9C0E-1E73-48F15CDC6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386" y="534664"/>
            <a:ext cx="8408461" cy="559213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3DB5F67-9414-04D2-D799-C7AF07E8F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387" y="6245939"/>
            <a:ext cx="8408461" cy="351031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63D5B48-4B8F-E305-24D3-D5C57665A13B}"/>
              </a:ext>
            </a:extLst>
          </p:cNvPr>
          <p:cNvCxnSpPr>
            <a:cxnSpLocks/>
          </p:cNvCxnSpPr>
          <p:nvPr/>
        </p:nvCxnSpPr>
        <p:spPr>
          <a:xfrm>
            <a:off x="7383815" y="671221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3B4DFF02-E79C-3C40-FC24-0AC944E79238}"/>
              </a:ext>
            </a:extLst>
          </p:cNvPr>
          <p:cNvSpPr txBox="1"/>
          <p:nvPr/>
        </p:nvSpPr>
        <p:spPr>
          <a:xfrm>
            <a:off x="2739992" y="92583"/>
            <a:ext cx="70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Relatório de economia do Segundo nível de negociação </a:t>
            </a:r>
          </a:p>
        </p:txBody>
      </p:sp>
    </p:spTree>
    <p:extLst>
      <p:ext uri="{BB962C8B-B14F-4D97-AF65-F5344CB8AC3E}">
        <p14:creationId xmlns:p14="http://schemas.microsoft.com/office/powerpoint/2010/main" val="407662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0FEA26-F9A5-E0ED-9256-B8A0C73C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Logotipo&#10;&#10;Descrição gerada automaticamente">
            <a:extLst>
              <a:ext uri="{FF2B5EF4-FFF2-40B4-BE49-F238E27FC236}">
                <a16:creationId xmlns:a16="http://schemas.microsoft.com/office/drawing/2014/main" id="{2034AC3E-D9B8-D170-0946-8B120C07C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264" y="79907"/>
            <a:ext cx="3962400" cy="457200"/>
          </a:xfrm>
          <a:prstGeom prst="rect">
            <a:avLst/>
          </a:prstGeom>
        </p:spPr>
      </p:pic>
      <p:pic>
        <p:nvPicPr>
          <p:cNvPr id="8" name="Imagem 7" descr="Uma imagem contendo Aplicativo&#10;&#10;Descrição gerada automaticamente">
            <a:extLst>
              <a:ext uri="{FF2B5EF4-FFF2-40B4-BE49-F238E27FC236}">
                <a16:creationId xmlns:a16="http://schemas.microsoft.com/office/drawing/2014/main" id="{8AC34C4F-E512-AC71-F0F2-FD367A5FC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253" y="4341678"/>
            <a:ext cx="2404248" cy="1520333"/>
          </a:xfrm>
          <a:prstGeom prst="rect">
            <a:avLst/>
          </a:prstGeom>
        </p:spPr>
      </p:pic>
      <p:pic>
        <p:nvPicPr>
          <p:cNvPr id="10" name="Imagem 9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02F85C2E-760E-389E-5563-247C6C062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7253" y="923874"/>
            <a:ext cx="2404248" cy="1756044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A3E9CE5-CE3B-91E1-476F-E7BE2D65E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6340" y="923874"/>
            <a:ext cx="2404248" cy="4938137"/>
          </a:xfrm>
          <a:prstGeom prst="rect">
            <a:avLst/>
          </a:prstGeom>
        </p:spPr>
      </p:pic>
      <p:pic>
        <p:nvPicPr>
          <p:cNvPr id="14" name="Imagem 13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7954D1C-247E-A6DD-E907-8C534BE667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1924" y="923874"/>
            <a:ext cx="2404248" cy="4938137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2C9C1C90-5A58-CA4A-A01E-7F714071F612}"/>
              </a:ext>
            </a:extLst>
          </p:cNvPr>
          <p:cNvSpPr/>
          <p:nvPr/>
        </p:nvSpPr>
        <p:spPr>
          <a:xfrm>
            <a:off x="4584193" y="785135"/>
            <a:ext cx="2908894" cy="523771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hlinkClick r:id="rId9"/>
            <a:extLst>
              <a:ext uri="{FF2B5EF4-FFF2-40B4-BE49-F238E27FC236}">
                <a16:creationId xmlns:a16="http://schemas.microsoft.com/office/drawing/2014/main" id="{DB62565C-0483-465A-3702-CB198D3A169A}"/>
              </a:ext>
            </a:extLst>
          </p:cNvPr>
          <p:cNvSpPr txBox="1"/>
          <p:nvPr/>
        </p:nvSpPr>
        <p:spPr>
          <a:xfrm>
            <a:off x="4700914" y="6134958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Visualizar</a:t>
            </a:r>
            <a:r>
              <a:rPr lang="pt-BR" sz="2800" b="1" dirty="0">
                <a:solidFill>
                  <a:srgbClr val="0070C0"/>
                </a:solidFill>
              </a:rPr>
              <a:t> Planos</a:t>
            </a:r>
          </a:p>
        </p:txBody>
      </p:sp>
    </p:spTree>
    <p:extLst>
      <p:ext uri="{BB962C8B-B14F-4D97-AF65-F5344CB8AC3E}">
        <p14:creationId xmlns:p14="http://schemas.microsoft.com/office/powerpoint/2010/main" val="302080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EDE2F0C-89DB-4397-E810-DCA6CC406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0E98455E-2F2D-67A1-607D-AA0900788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66" y="1304817"/>
            <a:ext cx="3716260" cy="3074763"/>
          </a:xfrm>
          <a:prstGeom prst="rect">
            <a:avLst/>
          </a:prstGeom>
        </p:spPr>
      </p:pic>
      <p:pic>
        <p:nvPicPr>
          <p:cNvPr id="8" name="Imagem 7" descr="Diagrama&#10;&#10;Descrição gerada automaticamente">
            <a:extLst>
              <a:ext uri="{FF2B5EF4-FFF2-40B4-BE49-F238E27FC236}">
                <a16:creationId xmlns:a16="http://schemas.microsoft.com/office/drawing/2014/main" id="{ED8223EC-734D-83D3-3171-4886BB02E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9990" y="1304816"/>
            <a:ext cx="3672019" cy="3074763"/>
          </a:xfrm>
          <a:prstGeom prst="rect">
            <a:avLst/>
          </a:prstGeom>
        </p:spPr>
      </p:pic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id="{70ADEC28-86DA-9148-6408-D8BF1380D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5538" y="1271636"/>
            <a:ext cx="3472933" cy="310794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8E7ACFA-42E8-2FDE-CED3-F856B316A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686" y="5928635"/>
            <a:ext cx="10021330" cy="48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3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77F44-B678-614C-7A70-4AE71DCEF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0F18516-7D8D-C949-DBFB-F4B0DA6F4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id="{FF9A8781-CBDF-3235-F306-321FAB045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87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A4671E3-3B22-5E44-4419-8D08F5B6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14:cNvPr>
              <p14:cNvContentPartPr/>
              <p14:nvPr/>
            </p14:nvContentPartPr>
            <p14:xfrm>
              <a:off x="7374814" y="-243730"/>
              <a:ext cx="648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66174" y="-252370"/>
                <a:ext cx="24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033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m 4" descr="Interface gráfica do usuário, Gráfico&#10;&#10;Descrição gerada automaticamente">
            <a:extLst>
              <a:ext uri="{FF2B5EF4-FFF2-40B4-BE49-F238E27FC236}">
                <a16:creationId xmlns:a16="http://schemas.microsoft.com/office/drawing/2014/main" id="{94C93596-3FE9-827D-EDC7-7FE6DB5604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276" y="-1"/>
            <a:ext cx="10197261" cy="6855842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F7878C7-BFFA-800D-5511-2FCA3076C4A9}"/>
              </a:ext>
            </a:extLst>
          </p:cNvPr>
          <p:cNvCxnSpPr/>
          <p:nvPr/>
        </p:nvCxnSpPr>
        <p:spPr>
          <a:xfrm>
            <a:off x="1171420" y="839272"/>
            <a:ext cx="84273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CD5ADB1-BE96-446E-F98A-47292182E229}"/>
              </a:ext>
            </a:extLst>
          </p:cNvPr>
          <p:cNvCxnSpPr>
            <a:cxnSpLocks/>
          </p:cNvCxnSpPr>
          <p:nvPr/>
        </p:nvCxnSpPr>
        <p:spPr>
          <a:xfrm>
            <a:off x="7944488" y="3293159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3784CD2-DC84-AD6D-813E-C274BF9FA42A}"/>
              </a:ext>
            </a:extLst>
          </p:cNvPr>
          <p:cNvCxnSpPr>
            <a:cxnSpLocks/>
          </p:cNvCxnSpPr>
          <p:nvPr/>
        </p:nvCxnSpPr>
        <p:spPr>
          <a:xfrm>
            <a:off x="7944488" y="4427180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0856C9DF-2591-8FF7-D206-84A943B99D82}"/>
              </a:ext>
            </a:extLst>
          </p:cNvPr>
          <p:cNvCxnSpPr>
            <a:cxnSpLocks/>
          </p:cNvCxnSpPr>
          <p:nvPr/>
        </p:nvCxnSpPr>
        <p:spPr>
          <a:xfrm>
            <a:off x="7944488" y="566961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E4AD133-4DB0-7083-FC32-C1E3C12F6625}"/>
              </a:ext>
            </a:extLst>
          </p:cNvPr>
          <p:cNvCxnSpPr>
            <a:cxnSpLocks/>
          </p:cNvCxnSpPr>
          <p:nvPr/>
        </p:nvCxnSpPr>
        <p:spPr>
          <a:xfrm>
            <a:off x="7839456" y="6688631"/>
            <a:ext cx="27310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5EBB278-5D55-C4B2-5A6B-E7D7A14B3AE0}"/>
              </a:ext>
            </a:extLst>
          </p:cNvPr>
          <p:cNvCxnSpPr>
            <a:cxnSpLocks/>
          </p:cNvCxnSpPr>
          <p:nvPr/>
        </p:nvCxnSpPr>
        <p:spPr>
          <a:xfrm>
            <a:off x="7944488" y="5999783"/>
            <a:ext cx="27310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57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6FB6B93-A416-D739-82D0-F0CCCBEA2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378508A-1988-0C00-8EC5-4D654F16C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4" y="313802"/>
            <a:ext cx="10926440" cy="6230395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8146309-7AA4-4169-0FA8-116019C79AA9}"/>
              </a:ext>
            </a:extLst>
          </p:cNvPr>
          <p:cNvCxnSpPr>
            <a:cxnSpLocks/>
          </p:cNvCxnSpPr>
          <p:nvPr/>
        </p:nvCxnSpPr>
        <p:spPr>
          <a:xfrm>
            <a:off x="8254314" y="126665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DE026A2-C463-9542-6182-BC8652CE714E}"/>
              </a:ext>
            </a:extLst>
          </p:cNvPr>
          <p:cNvCxnSpPr>
            <a:cxnSpLocks/>
          </p:cNvCxnSpPr>
          <p:nvPr/>
        </p:nvCxnSpPr>
        <p:spPr>
          <a:xfrm>
            <a:off x="8254314" y="2378429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3E4021-FFBD-BF3B-730A-75F5BAC65F2B}"/>
              </a:ext>
            </a:extLst>
          </p:cNvPr>
          <p:cNvSpPr/>
          <p:nvPr/>
        </p:nvSpPr>
        <p:spPr>
          <a:xfrm>
            <a:off x="8390239" y="2806220"/>
            <a:ext cx="2905814" cy="320443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4A1D65C-97EC-6865-5812-8809BD60B13C}"/>
              </a:ext>
            </a:extLst>
          </p:cNvPr>
          <p:cNvSpPr/>
          <p:nvPr/>
        </p:nvSpPr>
        <p:spPr>
          <a:xfrm>
            <a:off x="5774632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45C1E1-5F4E-8C48-7231-810F0A886AAA}"/>
              </a:ext>
            </a:extLst>
          </p:cNvPr>
          <p:cNvSpPr/>
          <p:nvPr/>
        </p:nvSpPr>
        <p:spPr>
          <a:xfrm>
            <a:off x="3304938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E514C-3FB1-0D15-8DDC-702F640A8878}"/>
              </a:ext>
            </a:extLst>
          </p:cNvPr>
          <p:cNvSpPr/>
          <p:nvPr/>
        </p:nvSpPr>
        <p:spPr>
          <a:xfrm>
            <a:off x="835244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7561F6-1D07-4C8B-181D-74B8C4DB692C}"/>
              </a:ext>
            </a:extLst>
          </p:cNvPr>
          <p:cNvSpPr/>
          <p:nvPr/>
        </p:nvSpPr>
        <p:spPr>
          <a:xfrm>
            <a:off x="895947" y="1123159"/>
            <a:ext cx="6924471" cy="29002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9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64F45001-7D13-2D61-991F-B0FF881F1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96C5586-C231-38F9-C287-81D9EDAB57E4}"/>
              </a:ext>
            </a:extLst>
          </p:cNvPr>
          <p:cNvSpPr/>
          <p:nvPr/>
        </p:nvSpPr>
        <p:spPr>
          <a:xfrm>
            <a:off x="1816442" y="2619631"/>
            <a:ext cx="9156357" cy="66726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18AC9AA-FA51-E3D0-D0D8-5EEF98BA1E7F}"/>
              </a:ext>
            </a:extLst>
          </p:cNvPr>
          <p:cNvSpPr/>
          <p:nvPr/>
        </p:nvSpPr>
        <p:spPr>
          <a:xfrm>
            <a:off x="9774195" y="642550"/>
            <a:ext cx="1198604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7B7391D-14BE-931B-1FA2-154B4E5A9012}"/>
              </a:ext>
            </a:extLst>
          </p:cNvPr>
          <p:cNvSpPr/>
          <p:nvPr/>
        </p:nvSpPr>
        <p:spPr>
          <a:xfrm>
            <a:off x="1816442" y="1981199"/>
            <a:ext cx="1643450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0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ACB7E611-1133-80CE-B1F9-FD5AB2F50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agem 7" descr="Texto, Aplicativo&#10;&#10;Descrição gerada automaticamente">
            <a:extLst>
              <a:ext uri="{FF2B5EF4-FFF2-40B4-BE49-F238E27FC236}">
                <a16:creationId xmlns:a16="http://schemas.microsoft.com/office/drawing/2014/main" id="{0EDD5544-F36C-E748-612E-54D04A00E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679" y="882650"/>
            <a:ext cx="2159000" cy="50927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41606B3-82F8-9E0C-159B-F4078A9A638B}"/>
              </a:ext>
            </a:extLst>
          </p:cNvPr>
          <p:cNvSpPr/>
          <p:nvPr/>
        </p:nvSpPr>
        <p:spPr>
          <a:xfrm>
            <a:off x="1701115" y="2208213"/>
            <a:ext cx="1845274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3F2C5-8AE2-15EE-5ABA-4545079AABE1}"/>
              </a:ext>
            </a:extLst>
          </p:cNvPr>
          <p:cNvSpPr/>
          <p:nvPr/>
        </p:nvSpPr>
        <p:spPr>
          <a:xfrm>
            <a:off x="3744441" y="2208213"/>
            <a:ext cx="1334186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D49E91-0731-D567-9539-77A6FFB8658E}"/>
              </a:ext>
            </a:extLst>
          </p:cNvPr>
          <p:cNvSpPr/>
          <p:nvPr/>
        </p:nvSpPr>
        <p:spPr>
          <a:xfrm>
            <a:off x="5783309" y="2208213"/>
            <a:ext cx="741060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8215703" y="2218382"/>
            <a:ext cx="2670599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58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4170D6E-EAD9-CA40-968A-BBA1819C6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2F67550-2E9D-F24E-B6ED-575C4C26C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96" y="862656"/>
            <a:ext cx="10658007" cy="5365255"/>
          </a:xfrm>
          <a:prstGeom prst="rect">
            <a:avLst/>
          </a:prstGeom>
        </p:spPr>
      </p:pic>
      <p:sp>
        <p:nvSpPr>
          <p:cNvPr id="7" name="Quadro 6">
            <a:extLst>
              <a:ext uri="{FF2B5EF4-FFF2-40B4-BE49-F238E27FC236}">
                <a16:creationId xmlns:a16="http://schemas.microsoft.com/office/drawing/2014/main" id="{06ED08B5-7841-8644-84B6-126FECB736CD}"/>
              </a:ext>
            </a:extLst>
          </p:cNvPr>
          <p:cNvSpPr/>
          <p:nvPr/>
        </p:nvSpPr>
        <p:spPr>
          <a:xfrm>
            <a:off x="5066674" y="1255776"/>
            <a:ext cx="2016877" cy="79787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Quadro 9">
            <a:extLst>
              <a:ext uri="{FF2B5EF4-FFF2-40B4-BE49-F238E27FC236}">
                <a16:creationId xmlns:a16="http://schemas.microsoft.com/office/drawing/2014/main" id="{E1270D8C-EA19-A149-9A0D-4C997FA64ED4}"/>
              </a:ext>
            </a:extLst>
          </p:cNvPr>
          <p:cNvSpPr/>
          <p:nvPr/>
        </p:nvSpPr>
        <p:spPr>
          <a:xfrm>
            <a:off x="765472" y="3145536"/>
            <a:ext cx="10658007" cy="70713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52F24DA-6A74-A517-8A82-D4DB7CA2A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20E44B8D-D855-3BD4-EE4D-E5776DF898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00" t="15822" r="9399" b="8402"/>
          <a:stretch/>
        </p:blipFill>
        <p:spPr>
          <a:xfrm>
            <a:off x="1549611" y="1097338"/>
            <a:ext cx="8940584" cy="5756492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D0B7633C-2C31-C9E8-2700-C5E4F59F0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64" y="0"/>
            <a:ext cx="4436904" cy="773539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9CAED98D-B2F2-C389-0D8E-62B809960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202" y="3084541"/>
            <a:ext cx="818976" cy="487486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334CE6B5-C0AE-705F-CDF6-222E40743E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2082" y="37490"/>
            <a:ext cx="795357" cy="79535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5F49267-F247-CAA8-2CD7-AFA869842DC5}"/>
              </a:ext>
            </a:extLst>
          </p:cNvPr>
          <p:cNvSpPr txBox="1"/>
          <p:nvPr/>
        </p:nvSpPr>
        <p:spPr>
          <a:xfrm>
            <a:off x="7057877" y="240625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9FA5835-0E52-2DFA-6446-4DF56FD279F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8157" b="8024"/>
          <a:stretch/>
        </p:blipFill>
        <p:spPr>
          <a:xfrm>
            <a:off x="1305178" y="716533"/>
            <a:ext cx="4436904" cy="37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5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12067</TotalTime>
  <Words>1277</Words>
  <Application>Microsoft Macintosh PowerPoint</Application>
  <PresentationFormat>Widescreen</PresentationFormat>
  <Paragraphs>145</Paragraphs>
  <Slides>27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41</cp:revision>
  <cp:lastPrinted>2025-01-20T16:05:26Z</cp:lastPrinted>
  <dcterms:created xsi:type="dcterms:W3CDTF">2023-02-14T15:39:00Z</dcterms:created>
  <dcterms:modified xsi:type="dcterms:W3CDTF">2025-04-14T16:22:07Z</dcterms:modified>
</cp:coreProperties>
</file>